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91" r:id="rId6"/>
    <p:sldId id="265" r:id="rId7"/>
    <p:sldId id="266" r:id="rId8"/>
    <p:sldId id="283" r:id="rId9"/>
    <p:sldId id="260" r:id="rId10"/>
    <p:sldId id="257" r:id="rId11"/>
    <p:sldId id="258" r:id="rId12"/>
    <p:sldId id="259" r:id="rId13"/>
    <p:sldId id="304" r:id="rId14"/>
    <p:sldId id="263" r:id="rId15"/>
    <p:sldId id="262" r:id="rId16"/>
    <p:sldId id="261" r:id="rId17"/>
    <p:sldId id="270" r:id="rId18"/>
    <p:sldId id="273" r:id="rId19"/>
    <p:sldId id="296" r:id="rId20"/>
    <p:sldId id="310" r:id="rId21"/>
    <p:sldId id="311" r:id="rId22"/>
    <p:sldId id="312" r:id="rId23"/>
    <p:sldId id="315" r:id="rId24"/>
    <p:sldId id="275" r:id="rId25"/>
    <p:sldId id="280" r:id="rId26"/>
    <p:sldId id="303" r:id="rId27"/>
    <p:sldId id="317" r:id="rId28"/>
    <p:sldId id="309" r:id="rId29"/>
    <p:sldId id="316" r:id="rId30"/>
    <p:sldId id="281" r:id="rId31"/>
    <p:sldId id="293" r:id="rId32"/>
    <p:sldId id="318" r:id="rId33"/>
    <p:sldId id="31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5" autoAdjust="0"/>
    <p:restoredTop sz="86368" autoAdjust="0"/>
  </p:normalViewPr>
  <p:slideViewPr>
    <p:cSldViewPr snapToGrid="0">
      <p:cViewPr varScale="1">
        <p:scale>
          <a:sx n="110" d="100"/>
          <a:sy n="110" d="100"/>
        </p:scale>
        <p:origin x="19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306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47" d="100"/>
          <a:sy n="47" d="100"/>
        </p:scale>
        <p:origin x="1785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ng, Cheng" userId="c8d19071-f396-4c12-bc1e-cc4bb8705334" providerId="ADAL" clId="{83168890-8DF3-46F8-B76B-D7C8CE1D4504}"/>
    <pc:docChg chg="modSld">
      <pc:chgData name="Peng, Cheng" userId="c8d19071-f396-4c12-bc1e-cc4bb8705334" providerId="ADAL" clId="{83168890-8DF3-46F8-B76B-D7C8CE1D4504}" dt="2023-06-24T19:43:04.024" v="0" actId="1076"/>
      <pc:docMkLst>
        <pc:docMk/>
      </pc:docMkLst>
      <pc:sldChg chg="modSp mod">
        <pc:chgData name="Peng, Cheng" userId="c8d19071-f396-4c12-bc1e-cc4bb8705334" providerId="ADAL" clId="{83168890-8DF3-46F8-B76B-D7C8CE1D4504}" dt="2023-06-24T19:43:04.024" v="0" actId="1076"/>
        <pc:sldMkLst>
          <pc:docMk/>
          <pc:sldMk cId="0" sldId="280"/>
        </pc:sldMkLst>
        <pc:picChg chg="mod">
          <ac:chgData name="Peng, Cheng" userId="c8d19071-f396-4c12-bc1e-cc4bb8705334" providerId="ADAL" clId="{83168890-8DF3-46F8-B76B-D7C8CE1D4504}" dt="2023-06-24T19:43:04.024" v="0" actId="1076"/>
          <ac:picMkLst>
            <pc:docMk/>
            <pc:sldMk cId="0" sldId="280"/>
            <ac:picMk id="2050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7F4C4C-3D96-40F3-B70B-05F29A5308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59A5EE9-A57B-4E77-84BB-BC73AE0D9665}">
      <dgm:prSet/>
      <dgm:spPr/>
      <dgm:t>
        <a:bodyPr/>
        <a:lstStyle/>
        <a:p>
          <a:r>
            <a:rPr lang="en-US" b="1"/>
            <a:t>Big Data’s  </a:t>
          </a:r>
          <a:r>
            <a:rPr lang="en-US" b="1" i="1"/>
            <a:t>x</a:t>
          </a:r>
          <a:r>
            <a:rPr lang="en-US" b="1"/>
            <a:t>V Definitions:  (Volume, Velocity, Variety, Veracity, Value, Variability, Visualization, ….)</a:t>
          </a:r>
          <a:endParaRPr lang="en-US"/>
        </a:p>
      </dgm:t>
    </dgm:pt>
    <dgm:pt modelId="{CADA1A2F-E801-4965-AB20-E05447EACF13}" type="parTrans" cxnId="{19C32735-3D4A-43CF-B91A-E09958123B49}">
      <dgm:prSet/>
      <dgm:spPr/>
      <dgm:t>
        <a:bodyPr/>
        <a:lstStyle/>
        <a:p>
          <a:endParaRPr lang="en-US"/>
        </a:p>
      </dgm:t>
    </dgm:pt>
    <dgm:pt modelId="{32822641-0DE4-4B07-AB7A-5D55E4FCED1E}" type="sibTrans" cxnId="{19C32735-3D4A-43CF-B91A-E09958123B49}">
      <dgm:prSet/>
      <dgm:spPr/>
      <dgm:t>
        <a:bodyPr/>
        <a:lstStyle/>
        <a:p>
          <a:endParaRPr lang="en-US"/>
        </a:p>
      </dgm:t>
    </dgm:pt>
    <dgm:pt modelId="{62314B28-59D4-4F7F-8FDF-D01AA2D03F03}">
      <dgm:prSet/>
      <dgm:spPr/>
      <dgm:t>
        <a:bodyPr/>
        <a:lstStyle/>
        <a:p>
          <a:r>
            <a:rPr lang="en-US" b="1"/>
            <a:t>Data warehouse, data lake, data mart, ….</a:t>
          </a:r>
          <a:endParaRPr lang="en-US"/>
        </a:p>
      </dgm:t>
    </dgm:pt>
    <dgm:pt modelId="{CD07D45A-FD89-42C6-A8D7-677D45C3155D}" type="parTrans" cxnId="{76892610-A7B7-4842-A1DD-82364036FEBC}">
      <dgm:prSet/>
      <dgm:spPr/>
      <dgm:t>
        <a:bodyPr/>
        <a:lstStyle/>
        <a:p>
          <a:endParaRPr lang="en-US"/>
        </a:p>
      </dgm:t>
    </dgm:pt>
    <dgm:pt modelId="{DFD5B74F-817E-46B6-BB02-A03221E20A37}" type="sibTrans" cxnId="{76892610-A7B7-4842-A1DD-82364036FEBC}">
      <dgm:prSet/>
      <dgm:spPr/>
      <dgm:t>
        <a:bodyPr/>
        <a:lstStyle/>
        <a:p>
          <a:endParaRPr lang="en-US"/>
        </a:p>
      </dgm:t>
    </dgm:pt>
    <dgm:pt modelId="{8EE2DB00-B0D4-4E7E-8CE0-B3D945935D09}">
      <dgm:prSet/>
      <dgm:spPr/>
      <dgm:t>
        <a:bodyPr/>
        <a:lstStyle/>
        <a:p>
          <a:r>
            <a:rPr lang="en-US" b="1"/>
            <a:t>Data analysis vs data analytics: descriptive analytics, predictive analytics, prescriptive analytics, ……</a:t>
          </a:r>
          <a:endParaRPr lang="en-US"/>
        </a:p>
      </dgm:t>
    </dgm:pt>
    <dgm:pt modelId="{EA52E9E5-7D54-42DC-B271-8DAB7749C44A}" type="parTrans" cxnId="{4E9C072A-B252-4FD7-9872-AD77BD6554AA}">
      <dgm:prSet/>
      <dgm:spPr/>
      <dgm:t>
        <a:bodyPr/>
        <a:lstStyle/>
        <a:p>
          <a:endParaRPr lang="en-US"/>
        </a:p>
      </dgm:t>
    </dgm:pt>
    <dgm:pt modelId="{71D2465F-9407-4E6E-8C48-A0E03ABDF393}" type="sibTrans" cxnId="{4E9C072A-B252-4FD7-9872-AD77BD6554AA}">
      <dgm:prSet/>
      <dgm:spPr/>
      <dgm:t>
        <a:bodyPr/>
        <a:lstStyle/>
        <a:p>
          <a:endParaRPr lang="en-US"/>
        </a:p>
      </dgm:t>
    </dgm:pt>
    <dgm:pt modelId="{EDA8CA58-C9D8-4219-9835-E490628C8AEC}">
      <dgm:prSet/>
      <dgm:spPr/>
      <dgm:t>
        <a:bodyPr/>
        <a:lstStyle/>
        <a:p>
          <a:r>
            <a:rPr lang="en-US" b="1"/>
            <a:t>Data management, cleansing, wrangling, munging, ….</a:t>
          </a:r>
          <a:endParaRPr lang="en-US"/>
        </a:p>
      </dgm:t>
    </dgm:pt>
    <dgm:pt modelId="{DEABA3A7-41DA-460D-94CB-93C4962B7AF1}" type="parTrans" cxnId="{04F09EE4-6FAC-4EF1-8573-54C7E218D5BA}">
      <dgm:prSet/>
      <dgm:spPr/>
      <dgm:t>
        <a:bodyPr/>
        <a:lstStyle/>
        <a:p>
          <a:endParaRPr lang="en-US"/>
        </a:p>
      </dgm:t>
    </dgm:pt>
    <dgm:pt modelId="{2A7DBB7B-EC7E-4AB1-8B60-C38CBE7E2232}" type="sibTrans" cxnId="{04F09EE4-6FAC-4EF1-8573-54C7E218D5BA}">
      <dgm:prSet/>
      <dgm:spPr/>
      <dgm:t>
        <a:bodyPr/>
        <a:lstStyle/>
        <a:p>
          <a:endParaRPr lang="en-US"/>
        </a:p>
      </dgm:t>
    </dgm:pt>
    <dgm:pt modelId="{07D9B47A-711A-458A-9D9B-0C8CEEE1597C}" type="pres">
      <dgm:prSet presAssocID="{777F4C4C-3D96-40F3-B70B-05F29A53089A}" presName="linear" presStyleCnt="0">
        <dgm:presLayoutVars>
          <dgm:animLvl val="lvl"/>
          <dgm:resizeHandles val="exact"/>
        </dgm:presLayoutVars>
      </dgm:prSet>
      <dgm:spPr/>
    </dgm:pt>
    <dgm:pt modelId="{6D10B10D-C501-4215-AE7D-4421A96678BD}" type="pres">
      <dgm:prSet presAssocID="{F59A5EE9-A57B-4E77-84BB-BC73AE0D966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41ABE26-0ED3-4561-BD4E-9201197AF74D}" type="pres">
      <dgm:prSet presAssocID="{32822641-0DE4-4B07-AB7A-5D55E4FCED1E}" presName="spacer" presStyleCnt="0"/>
      <dgm:spPr/>
    </dgm:pt>
    <dgm:pt modelId="{35CA6B9D-E6B0-4D17-B099-255CEA8E0297}" type="pres">
      <dgm:prSet presAssocID="{62314B28-59D4-4F7F-8FDF-D01AA2D03F0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E4EF71D-0B41-4460-BD9F-7468E45B8737}" type="pres">
      <dgm:prSet presAssocID="{DFD5B74F-817E-46B6-BB02-A03221E20A37}" presName="spacer" presStyleCnt="0"/>
      <dgm:spPr/>
    </dgm:pt>
    <dgm:pt modelId="{179B7EA6-7401-4753-A8EB-4FDB1A63E9EE}" type="pres">
      <dgm:prSet presAssocID="{8EE2DB00-B0D4-4E7E-8CE0-B3D945935D0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47E236-5BEA-43E6-B1BC-81A391CCA73D}" type="pres">
      <dgm:prSet presAssocID="{71D2465F-9407-4E6E-8C48-A0E03ABDF393}" presName="spacer" presStyleCnt="0"/>
      <dgm:spPr/>
    </dgm:pt>
    <dgm:pt modelId="{58AA6387-57FA-4181-9FBB-8FE1EC382D2C}" type="pres">
      <dgm:prSet presAssocID="{EDA8CA58-C9D8-4219-9835-E490628C8AE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379DC0F-2F96-4B34-AE42-77219A5D4610}" type="presOf" srcId="{8EE2DB00-B0D4-4E7E-8CE0-B3D945935D09}" destId="{179B7EA6-7401-4753-A8EB-4FDB1A63E9EE}" srcOrd="0" destOrd="0" presId="urn:microsoft.com/office/officeart/2005/8/layout/vList2"/>
    <dgm:cxn modelId="{76892610-A7B7-4842-A1DD-82364036FEBC}" srcId="{777F4C4C-3D96-40F3-B70B-05F29A53089A}" destId="{62314B28-59D4-4F7F-8FDF-D01AA2D03F03}" srcOrd="1" destOrd="0" parTransId="{CD07D45A-FD89-42C6-A8D7-677D45C3155D}" sibTransId="{DFD5B74F-817E-46B6-BB02-A03221E20A37}"/>
    <dgm:cxn modelId="{52333213-942B-473E-88F9-DBE1238EE2D7}" type="presOf" srcId="{F59A5EE9-A57B-4E77-84BB-BC73AE0D9665}" destId="{6D10B10D-C501-4215-AE7D-4421A96678BD}" srcOrd="0" destOrd="0" presId="urn:microsoft.com/office/officeart/2005/8/layout/vList2"/>
    <dgm:cxn modelId="{4E9C072A-B252-4FD7-9872-AD77BD6554AA}" srcId="{777F4C4C-3D96-40F3-B70B-05F29A53089A}" destId="{8EE2DB00-B0D4-4E7E-8CE0-B3D945935D09}" srcOrd="2" destOrd="0" parTransId="{EA52E9E5-7D54-42DC-B271-8DAB7749C44A}" sibTransId="{71D2465F-9407-4E6E-8C48-A0E03ABDF393}"/>
    <dgm:cxn modelId="{19C32735-3D4A-43CF-B91A-E09958123B49}" srcId="{777F4C4C-3D96-40F3-B70B-05F29A53089A}" destId="{F59A5EE9-A57B-4E77-84BB-BC73AE0D9665}" srcOrd="0" destOrd="0" parTransId="{CADA1A2F-E801-4965-AB20-E05447EACF13}" sibTransId="{32822641-0DE4-4B07-AB7A-5D55E4FCED1E}"/>
    <dgm:cxn modelId="{D005AC71-0A2C-40DC-9FC1-040B87A74755}" type="presOf" srcId="{62314B28-59D4-4F7F-8FDF-D01AA2D03F03}" destId="{35CA6B9D-E6B0-4D17-B099-255CEA8E0297}" srcOrd="0" destOrd="0" presId="urn:microsoft.com/office/officeart/2005/8/layout/vList2"/>
    <dgm:cxn modelId="{D065D297-67D5-4216-8C90-F400A699E712}" type="presOf" srcId="{777F4C4C-3D96-40F3-B70B-05F29A53089A}" destId="{07D9B47A-711A-458A-9D9B-0C8CEEE1597C}" srcOrd="0" destOrd="0" presId="urn:microsoft.com/office/officeart/2005/8/layout/vList2"/>
    <dgm:cxn modelId="{F59B93DD-019B-478A-B1C0-E68421576CCD}" type="presOf" srcId="{EDA8CA58-C9D8-4219-9835-E490628C8AEC}" destId="{58AA6387-57FA-4181-9FBB-8FE1EC382D2C}" srcOrd="0" destOrd="0" presId="urn:microsoft.com/office/officeart/2005/8/layout/vList2"/>
    <dgm:cxn modelId="{04F09EE4-6FAC-4EF1-8573-54C7E218D5BA}" srcId="{777F4C4C-3D96-40F3-B70B-05F29A53089A}" destId="{EDA8CA58-C9D8-4219-9835-E490628C8AEC}" srcOrd="3" destOrd="0" parTransId="{DEABA3A7-41DA-460D-94CB-93C4962B7AF1}" sibTransId="{2A7DBB7B-EC7E-4AB1-8B60-C38CBE7E2232}"/>
    <dgm:cxn modelId="{5F79BE54-B1CC-429C-8208-3CD838EE1017}" type="presParOf" srcId="{07D9B47A-711A-458A-9D9B-0C8CEEE1597C}" destId="{6D10B10D-C501-4215-AE7D-4421A96678BD}" srcOrd="0" destOrd="0" presId="urn:microsoft.com/office/officeart/2005/8/layout/vList2"/>
    <dgm:cxn modelId="{F2C755B2-9EE1-4052-9570-BAA25D531665}" type="presParOf" srcId="{07D9B47A-711A-458A-9D9B-0C8CEEE1597C}" destId="{641ABE26-0ED3-4561-BD4E-9201197AF74D}" srcOrd="1" destOrd="0" presId="urn:microsoft.com/office/officeart/2005/8/layout/vList2"/>
    <dgm:cxn modelId="{4EB1B98B-887F-43CA-A410-7EC3ED075915}" type="presParOf" srcId="{07D9B47A-711A-458A-9D9B-0C8CEEE1597C}" destId="{35CA6B9D-E6B0-4D17-B099-255CEA8E0297}" srcOrd="2" destOrd="0" presId="urn:microsoft.com/office/officeart/2005/8/layout/vList2"/>
    <dgm:cxn modelId="{31ED2BF5-1778-4B57-A60E-B11EAF8FF955}" type="presParOf" srcId="{07D9B47A-711A-458A-9D9B-0C8CEEE1597C}" destId="{9E4EF71D-0B41-4460-BD9F-7468E45B8737}" srcOrd="3" destOrd="0" presId="urn:microsoft.com/office/officeart/2005/8/layout/vList2"/>
    <dgm:cxn modelId="{71499357-4829-46B3-A9A2-BDBA699575BA}" type="presParOf" srcId="{07D9B47A-711A-458A-9D9B-0C8CEEE1597C}" destId="{179B7EA6-7401-4753-A8EB-4FDB1A63E9EE}" srcOrd="4" destOrd="0" presId="urn:microsoft.com/office/officeart/2005/8/layout/vList2"/>
    <dgm:cxn modelId="{20400B98-9AD6-4E66-86DC-2987E8919543}" type="presParOf" srcId="{07D9B47A-711A-458A-9D9B-0C8CEEE1597C}" destId="{4E47E236-5BEA-43E6-B1BC-81A391CCA73D}" srcOrd="5" destOrd="0" presId="urn:microsoft.com/office/officeart/2005/8/layout/vList2"/>
    <dgm:cxn modelId="{A1D41BB6-1B6B-4554-9739-9CCEE14467D7}" type="presParOf" srcId="{07D9B47A-711A-458A-9D9B-0C8CEEE1597C}" destId="{58AA6387-57FA-4181-9FBB-8FE1EC382D2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10B10D-C501-4215-AE7D-4421A96678BD}">
      <dsp:nvSpPr>
        <dsp:cNvPr id="0" name=""/>
        <dsp:cNvSpPr/>
      </dsp:nvSpPr>
      <dsp:spPr>
        <a:xfrm>
          <a:off x="0" y="29823"/>
          <a:ext cx="6555347" cy="1319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Big Data’s  </a:t>
          </a:r>
          <a:r>
            <a:rPr lang="en-US" sz="2400" b="1" i="1" kern="1200"/>
            <a:t>x</a:t>
          </a:r>
          <a:r>
            <a:rPr lang="en-US" sz="2400" b="1" kern="1200"/>
            <a:t>V Definitions:  (Volume, Velocity, Variety, Veracity, Value, Variability, Visualization, ….)</a:t>
          </a:r>
          <a:endParaRPr lang="en-US" sz="2400" kern="1200"/>
        </a:p>
      </dsp:txBody>
      <dsp:txXfrm>
        <a:off x="64425" y="94248"/>
        <a:ext cx="6426497" cy="1190909"/>
      </dsp:txXfrm>
    </dsp:sp>
    <dsp:sp modelId="{35CA6B9D-E6B0-4D17-B099-255CEA8E0297}">
      <dsp:nvSpPr>
        <dsp:cNvPr id="0" name=""/>
        <dsp:cNvSpPr/>
      </dsp:nvSpPr>
      <dsp:spPr>
        <a:xfrm>
          <a:off x="0" y="1418703"/>
          <a:ext cx="6555347" cy="1319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warehouse, data lake, data mart, ….</a:t>
          </a:r>
          <a:endParaRPr lang="en-US" sz="2400" kern="1200"/>
        </a:p>
      </dsp:txBody>
      <dsp:txXfrm>
        <a:off x="64425" y="1483128"/>
        <a:ext cx="6426497" cy="1190909"/>
      </dsp:txXfrm>
    </dsp:sp>
    <dsp:sp modelId="{179B7EA6-7401-4753-A8EB-4FDB1A63E9EE}">
      <dsp:nvSpPr>
        <dsp:cNvPr id="0" name=""/>
        <dsp:cNvSpPr/>
      </dsp:nvSpPr>
      <dsp:spPr>
        <a:xfrm>
          <a:off x="0" y="2807583"/>
          <a:ext cx="6555347" cy="1319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analysis vs data analytics: descriptive analytics, predictive analytics, prescriptive analytics, ……</a:t>
          </a:r>
          <a:endParaRPr lang="en-US" sz="2400" kern="1200"/>
        </a:p>
      </dsp:txBody>
      <dsp:txXfrm>
        <a:off x="64425" y="2872008"/>
        <a:ext cx="6426497" cy="1190909"/>
      </dsp:txXfrm>
    </dsp:sp>
    <dsp:sp modelId="{58AA6387-57FA-4181-9FBB-8FE1EC382D2C}">
      <dsp:nvSpPr>
        <dsp:cNvPr id="0" name=""/>
        <dsp:cNvSpPr/>
      </dsp:nvSpPr>
      <dsp:spPr>
        <a:xfrm>
          <a:off x="0" y="4196463"/>
          <a:ext cx="6555347" cy="1319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Data management, cleansing, wrangling, munging, ….</a:t>
          </a:r>
          <a:endParaRPr lang="en-US" sz="2400" kern="1200"/>
        </a:p>
      </dsp:txBody>
      <dsp:txXfrm>
        <a:off x="64425" y="4260888"/>
        <a:ext cx="6426497" cy="1190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F907FE-DB14-4080-93E5-B3381EACDA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73978-25C7-4C02-96CC-1DE8F5DA6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717A4-A64C-4B2F-94FC-E411DD3989B7}" type="datetimeFigureOut">
              <a:rPr lang="en-US" smtClean="0"/>
              <a:t>6/24/2023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2D48A-780B-40AC-AC18-977E6F8C1E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5CBC1-3690-4476-A55B-7E4DD8C8E56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F9A0E-6B4D-4BF4-A9EE-D02A66D82C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AC400-AA97-41BA-93AB-78161B3C4165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CC970-9F63-4D53-A290-416BD781E33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CC970-9F63-4D53-A290-416BD781E337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5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23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98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8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80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1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2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9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7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9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31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5CD1C-7CB8-4151-8DEA-7856EE0CC42C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6F18-0E06-4AA5-BBCA-B500FAB72F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8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sz="5600" b="1">
                <a:solidFill>
                  <a:srgbClr val="FFFFFF"/>
                </a:solidFill>
                <a:latin typeface="+mn-lt"/>
              </a:rPr>
              <a:t>The Science of Turning Data to Actionable Knowledge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r>
              <a:rPr lang="en-US" b="1">
                <a:solidFill>
                  <a:srgbClr val="FFFFFF"/>
                </a:solidFill>
              </a:rPr>
              <a:t>Cheng Peng</a:t>
            </a:r>
          </a:p>
          <a:p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5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Graphic 6" descr="Statistics">
            <a:extLst>
              <a:ext uri="{FF2B5EF4-FFF2-40B4-BE49-F238E27FC236}">
                <a16:creationId xmlns:a16="http://schemas.microsoft.com/office/drawing/2014/main" id="{A3DAEAFE-F664-4D04-A0B0-D60CC2F24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2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latin typeface="+mn-lt"/>
              </a:rPr>
              <a:t>Some Fancy Terms in Data Science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005E43E2-F501-42A6-AACD-0D7B28900C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10259" y="649480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9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Big Data, New Challenges!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5877" y="3848243"/>
            <a:ext cx="63171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2060"/>
                </a:solidFill>
              </a:rPr>
              <a:t>Challenge #3:  Analytical Modeling – </a:t>
            </a:r>
            <a:r>
              <a:rPr lang="en-US" sz="2800" dirty="0">
                <a:solidFill>
                  <a:srgbClr val="002060"/>
                </a:solidFill>
              </a:rPr>
              <a:t>New Methods with a  Sound Theoretical Foundation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8820" y="5514672"/>
            <a:ext cx="6681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2060"/>
                </a:solidFill>
              </a:rPr>
              <a:t>Challenge #4:  </a:t>
            </a:r>
            <a:r>
              <a:rPr lang="en-US" sz="2800" dirty="0">
                <a:solidFill>
                  <a:srgbClr val="002060"/>
                </a:solidFill>
              </a:rPr>
              <a:t>Lack of Data Science Talent!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7942" y="516828"/>
            <a:ext cx="58907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2060"/>
                </a:solidFill>
              </a:rPr>
              <a:t>Challenge #1:  Data Storage – </a:t>
            </a:r>
            <a:r>
              <a:rPr lang="en-US" sz="2800" dirty="0">
                <a:solidFill>
                  <a:srgbClr val="002060"/>
                </a:solidFill>
              </a:rPr>
              <a:t>New Infrastructures</a:t>
            </a:r>
          </a:p>
        </p:txBody>
      </p:sp>
      <p:pic>
        <p:nvPicPr>
          <p:cNvPr id="11" name="Graphic 10" descr="Mining Tools">
            <a:extLst>
              <a:ext uri="{FF2B5EF4-FFF2-40B4-BE49-F238E27FC236}">
                <a16:creationId xmlns:a16="http://schemas.microsoft.com/office/drawing/2014/main" id="{6EBDCDE0-7080-4D60-9803-046257B2B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D6A14B3-545B-489D-9043-75028519FF48}"/>
              </a:ext>
            </a:extLst>
          </p:cNvPr>
          <p:cNvSpPr txBox="1"/>
          <p:nvPr/>
        </p:nvSpPr>
        <p:spPr>
          <a:xfrm>
            <a:off x="4394646" y="2064839"/>
            <a:ext cx="60973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Challenge #2:  Data Processing </a:t>
            </a:r>
            <a:r>
              <a:rPr lang="en-US" sz="2800" dirty="0">
                <a:solidFill>
                  <a:srgbClr val="002060"/>
                </a:solidFill>
              </a:rPr>
              <a:t>– New Tools and Methods for Information Extraction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Data Lake</a:t>
            </a:r>
          </a:p>
        </p:txBody>
      </p:sp>
      <p:sp>
        <p:nvSpPr>
          <p:cNvPr id="7" name="Rectangle 6"/>
          <p:cNvSpPr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60"/>
                </a:solidFill>
              </a:rPr>
              <a:t>Data Wrangling: The Challenging Journey from the Wild to the Lake. 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721662" y="807593"/>
            <a:ext cx="5387731" cy="5239568"/>
          </a:xfrm>
          <a:prstGeom prst="rect">
            <a:avLst/>
          </a:prstGeom>
          <a:noFill/>
          <a:effectLst/>
        </p:spPr>
      </p:pic>
      <p:sp>
        <p:nvSpPr>
          <p:cNvPr id="8" name="Rectangle 7"/>
          <p:cNvSpPr/>
          <p:nvPr/>
        </p:nvSpPr>
        <p:spPr>
          <a:xfrm>
            <a:off x="2998573" y="6550223"/>
            <a:ext cx="6886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it-IT" sz="1400" b="1" dirty="0">
                <a:solidFill>
                  <a:srgbClr val="002060"/>
                </a:solidFill>
              </a:rPr>
              <a:t> Source:  Ignacio Terrizzano, Peter Schwarz, Mary Roth, John E. Colino  from IBM Research </a:t>
            </a:r>
            <a:endParaRPr lang="en-US" sz="1400" b="1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Data lakes"/>
          <p:cNvPicPr>
            <a:picLocks noChangeAspect="1" noChangeArrowheads="1"/>
          </p:cNvPicPr>
          <p:nvPr/>
        </p:nvPicPr>
        <p:blipFill rotWithShape="1">
          <a:blip r:embed="rId2" cstate="print"/>
          <a:srcRect t="14341" r="-1" b="14342"/>
          <a:stretch/>
        </p:blipFill>
        <p:spPr bwMode="auto">
          <a:xfrm>
            <a:off x="320040" y="320040"/>
            <a:ext cx="11548872" cy="4303462"/>
          </a:xfrm>
          <a:prstGeom prst="rect">
            <a:avLst/>
          </a:prstGeom>
          <a:noFill/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1248" y="5009083"/>
            <a:ext cx="2889504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Data Acquisition &amp; Management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379976" y="5009083"/>
            <a:ext cx="6976872" cy="1345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http://ebooks-store.com/dealing-big-data-ascendency-data-lakes/</a:t>
            </a:r>
          </a:p>
        </p:txBody>
      </p:sp>
      <p:sp>
        <p:nvSpPr>
          <p:cNvPr id="6" name="Rectangle 5"/>
          <p:cNvSpPr/>
          <p:nvPr/>
        </p:nvSpPr>
        <p:spPr>
          <a:xfrm>
            <a:off x="2006052" y="2967335"/>
            <a:ext cx="39278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5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LET’S DIVE IN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afaribooksonline.com/library/view/hadoop-essentials/9781784396688/graphics/3765_02_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8916" y="1339402"/>
            <a:ext cx="9336154" cy="508726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760112" y="6550223"/>
            <a:ext cx="8671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/>
              <a:t>https://www.safaribooksonline.com/library/view/hadoop-essentials/9781784396688/ch02s05.html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11894" y="238132"/>
            <a:ext cx="6204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002060"/>
                </a:solidFill>
              </a:rPr>
              <a:t>Data Technologies  –</a:t>
            </a:r>
            <a:r>
              <a:rPr lang="en-US" sz="5400"/>
              <a:t> </a:t>
            </a:r>
            <a:endParaRPr lang="en-US" sz="5400" b="1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72133" y="344724"/>
            <a:ext cx="45970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An At-a-glance View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B168B-27A7-49FB-AEB7-ACA4A481247A}"/>
              </a:ext>
            </a:extLst>
          </p:cNvPr>
          <p:cNvSpPr txBox="1"/>
          <p:nvPr/>
        </p:nvSpPr>
        <p:spPr>
          <a:xfrm>
            <a:off x="1464659" y="1755972"/>
            <a:ext cx="199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for</a:t>
            </a:r>
          </a:p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Engineering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7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3467" y="640080"/>
            <a:ext cx="3096427" cy="5613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Building Loop: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996" y="3901172"/>
            <a:ext cx="6848715" cy="248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FF00"/>
                </a:solidFill>
              </a:rPr>
              <a:t>A Recursive Process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564160" y="1341273"/>
            <a:ext cx="6153096" cy="35995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Modeling Building Loop: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3321" y="1236027"/>
            <a:ext cx="4880479" cy="60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00"/>
                </a:solidFill>
              </a:rPr>
              <a:t>A Recursive Modeling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66145" y="2301261"/>
            <a:ext cx="7092452" cy="44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46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6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Building Loop: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28082" y="1031307"/>
            <a:ext cx="4053545" cy="3563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Basic Types of Data </a:t>
            </a:r>
          </a:p>
          <a:p>
            <a:pPr marL="0" marR="0" lvl="0" indent="-2286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Science Modeling Problems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B85E8-93CE-4DFA-BE8A-2FAA3C3F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862" y="2177172"/>
            <a:ext cx="7463428" cy="44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68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2208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Building Loop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5536" y="2886216"/>
            <a:ext cx="6848715" cy="248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-2286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Description of</a:t>
            </a:r>
          </a:p>
          <a:p>
            <a:pPr marR="0" lvl="0" indent="-2286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Science Modeling Problems</a:t>
            </a:r>
          </a:p>
        </p:txBody>
      </p:sp>
      <p:pic>
        <p:nvPicPr>
          <p:cNvPr id="2050" name="Picture 2" descr="4 types of analytics">
            <a:extLst>
              <a:ext uri="{FF2B5EF4-FFF2-40B4-BE49-F238E27FC236}">
                <a16:creationId xmlns:a16="http://schemas.microsoft.com/office/drawing/2014/main" id="{B87C80E6-8A50-41EA-BFFC-D8B317D61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5472" y="1396530"/>
            <a:ext cx="7357351" cy="406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61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5FA7C47-B7C1-4D2E-AB49-ED23BA34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596EE156-ABF1-4329-A6BA-03B4254E0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521144" y="911116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19B9933F-AAB3-444A-8BB5-9CA194A8B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0" y="1370435"/>
            <a:ext cx="527226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7D20183A-0B1D-4A1F-89B1-ADBEDBC6E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00164" y="643467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131031D3-26CD-4214-A9A4-5857EFA15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9" y="644382"/>
            <a:ext cx="3856024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46879" y="998002"/>
            <a:ext cx="3182940" cy="14719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Building Loop: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39635" y="2546161"/>
            <a:ext cx="3200451" cy="2985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</a:rPr>
              <a:t>Classification Models</a:t>
            </a:r>
          </a:p>
          <a:p>
            <a:pPr marL="0" marR="0" lvl="0" indent="-22860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>
                <a:solidFill>
                  <a:srgbClr val="FEFFFF"/>
                </a:solidFill>
              </a:rPr>
              <a:t>(partial list)</a:t>
            </a:r>
            <a:endParaRPr kumimoji="0" lang="en-US" sz="2400" b="1" i="0" u="none" strike="noStrike" cap="none" spc="0" normalizeH="0" baseline="0" noProof="0">
              <a:ln>
                <a:noFill/>
              </a:ln>
              <a:solidFill>
                <a:srgbClr val="FEFFFF"/>
              </a:solidFill>
              <a:effectLst/>
              <a:uLnTx/>
              <a:uFillTx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2E4D76-2C7C-408D-BDB7-6328DD4CF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bright="6000" contras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8268" y="1168612"/>
            <a:ext cx="6556563" cy="42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5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8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18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58506" y="800392"/>
            <a:ext cx="10264697" cy="1212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/>
              <a:t>What Is Data Science?</a:t>
            </a:r>
          </a:p>
          <a:p>
            <a:r>
              <a:rPr lang="en-US" sz="2400"/>
              <a:t>The Life-cycle of A Data Science Project</a:t>
            </a:r>
          </a:p>
          <a:p>
            <a:r>
              <a:rPr lang="en-US" sz="2400"/>
              <a:t>Data Acquisition &amp; Management</a:t>
            </a:r>
          </a:p>
          <a:p>
            <a:r>
              <a:rPr lang="en-US" sz="2400"/>
              <a:t>Model Building Loop</a:t>
            </a:r>
          </a:p>
          <a:p>
            <a:r>
              <a:rPr lang="en-US" sz="2400"/>
              <a:t>Model Deployment &amp; Adjustment</a:t>
            </a:r>
          </a:p>
          <a:p>
            <a:r>
              <a:rPr lang="en-US" sz="2400"/>
              <a:t>Tools and Skills for Data Scientists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7010" y="202685"/>
            <a:ext cx="5621914" cy="69462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+mn-lt"/>
              </a:rPr>
              <a:t>Model Building Loop: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71260" y="283870"/>
            <a:ext cx="5342949" cy="532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Machine Learning Algorithms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A71A1-7E9B-40A6-B06D-835E5BD2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19" y="1237324"/>
            <a:ext cx="10442961" cy="56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3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68" y="365125"/>
            <a:ext cx="5717136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Model Building Loop: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542002" y="432835"/>
            <a:ext cx="358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Approaches to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Data Science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Models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8987" y="2202249"/>
            <a:ext cx="2346158" cy="1034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Machine </a:t>
            </a:r>
          </a:p>
          <a:p>
            <a:pPr algn="ctr"/>
            <a:r>
              <a:rPr lang="en-US" sz="2800" b="1" dirty="0"/>
              <a:t>Learning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6151314" y="2198239"/>
            <a:ext cx="2346158" cy="1034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Statistical </a:t>
            </a:r>
          </a:p>
          <a:p>
            <a:pPr algn="ctr"/>
            <a:r>
              <a:rPr lang="en-US" sz="2800" b="1" dirty="0"/>
              <a:t>Learning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3023104" y="3762344"/>
            <a:ext cx="2346158" cy="1034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Data</a:t>
            </a:r>
          </a:p>
          <a:p>
            <a:pPr algn="ctr"/>
            <a:r>
              <a:rPr lang="en-US" sz="2800" b="1" dirty="0"/>
              <a:t>Mining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27251" y="3738279"/>
            <a:ext cx="2346158" cy="1034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Statistical</a:t>
            </a:r>
          </a:p>
          <a:p>
            <a:pPr algn="ctr"/>
            <a:r>
              <a:rPr lang="en-US" sz="2800" b="1" dirty="0"/>
              <a:t>Modeling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29481" y="5210145"/>
            <a:ext cx="374182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Data Science Modeling</a:t>
            </a:r>
          </a:p>
        </p:txBody>
      </p:sp>
      <p:sp>
        <p:nvSpPr>
          <p:cNvPr id="12" name="Up-Down Arrow 11"/>
          <p:cNvSpPr/>
          <p:nvPr/>
        </p:nvSpPr>
        <p:spPr>
          <a:xfrm>
            <a:off x="4025736" y="3273058"/>
            <a:ext cx="324852" cy="4812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-Down Arrow 12"/>
          <p:cNvSpPr/>
          <p:nvPr/>
        </p:nvSpPr>
        <p:spPr>
          <a:xfrm>
            <a:off x="7165977" y="3261026"/>
            <a:ext cx="300790" cy="46923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386683" y="4849196"/>
            <a:ext cx="421105" cy="324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841124" y="4837164"/>
            <a:ext cx="372979" cy="3248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501131" y="1483266"/>
            <a:ext cx="8555705" cy="4846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0231" y="172620"/>
            <a:ext cx="5740574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+mn-lt"/>
              </a:rPr>
              <a:t>Model Building Loop: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541221" y="204390"/>
            <a:ext cx="358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2060"/>
                </a:solidFill>
                <a:ea typeface="+mj-ea"/>
                <a:cs typeface="+mj-cs"/>
              </a:rPr>
              <a:t>Some Comparisons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Between ML &amp; Stats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79574" y="6550223"/>
            <a:ext cx="2786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[ From a note of Robert </a:t>
            </a:r>
            <a:r>
              <a:rPr lang="en-US" sz="1400" b="1" dirty="0" err="1"/>
              <a:t>Tibshirani</a:t>
            </a:r>
            <a:r>
              <a:rPr lang="en-US" sz="1400" b="1" dirty="0"/>
              <a:t> ]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05768" y="272603"/>
            <a:ext cx="8008902" cy="55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</a:rPr>
              <a:t>Deployment &amp; Monitoring: Iterative Process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34B235-E100-4846-AB6B-D215D839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1000"/>
                    </a14:imgEffect>
                    <a14:imgEffect>
                      <a14:saturation sat="0"/>
                    </a14:imgEffect>
                    <a14:imgEffect>
                      <a14:brightnessContrast contras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4368" y="1379522"/>
            <a:ext cx="8008902" cy="52860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105768" y="272603"/>
            <a:ext cx="8008902" cy="556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algn="ctr"/>
            <a:r>
              <a:rPr lang="en-US" sz="4000" b="1">
                <a:solidFill>
                  <a:srgbClr val="002060"/>
                </a:solidFill>
              </a:rPr>
              <a:t>Data Science Tools and Technology</a:t>
            </a:r>
            <a:endParaRPr lang="en-US" sz="4000" b="1" dirty="0">
              <a:solidFill>
                <a:srgbClr val="00206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02F7C9C-12EF-4589-A87C-D0A4FBC22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77" y="929837"/>
            <a:ext cx="9267846" cy="592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4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C574E90-1949-4924-B663-AEA13DB79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46960" cy="385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1344" y="710273"/>
            <a:ext cx="4352315" cy="281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Tools and Skills for Data Scientists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6484" cy="3854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CF1CD8B-D430-49E7-8630-84152C41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528" y="73152"/>
            <a:ext cx="1178966" cy="232963"/>
            <a:chOff x="7763256" y="73152"/>
            <a:chExt cx="1178966" cy="232963"/>
          </a:xfrm>
        </p:grpSpPr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1F5B8298-9AB4-45B4-B28E-C8C1A264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100AEF19-4AE6-42BE-81E6-95700DB85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1192B5C1-AE13-49EA-82FD-F3C3BC02A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713612B5-8E9D-4FEF-86B9-52A0FABD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14FC746D-B820-44A3-B1B3-53B690BC2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8778550A-567F-40F6-A77F-2E2B50175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C28C989E-85FD-4D1C-AF77-82F4B985F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58FDDCED-5FC6-4B14-A0E2-DF4310ED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E80E854B-CCEB-4CEF-B465-561C4C872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02BED26F-9C32-4DF8-8739-D89F6F059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CE3B71C9-F500-46F1-8D17-C3EF4DA5F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C14431D0-29B6-473C-B2FD-4661864DA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D10457BA-9444-4642-861C-78120DD8D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27C95C30-0364-4C32-B686-0C366086A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64">
              <a:extLst>
                <a:ext uri="{FF2B5EF4-FFF2-40B4-BE49-F238E27FC236}">
                  <a16:creationId xmlns:a16="http://schemas.microsoft.com/office/drawing/2014/main" id="{A0BDEDBA-CA15-41EE-B2C6-8A973B5E6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66">
              <a:extLst>
                <a:ext uri="{FF2B5EF4-FFF2-40B4-BE49-F238E27FC236}">
                  <a16:creationId xmlns:a16="http://schemas.microsoft.com/office/drawing/2014/main" id="{702B9007-982C-4F69-A443-B07F3BEFD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64">
              <a:extLst>
                <a:ext uri="{FF2B5EF4-FFF2-40B4-BE49-F238E27FC236}">
                  <a16:creationId xmlns:a16="http://schemas.microsoft.com/office/drawing/2014/main" id="{28596B48-F33B-451E-8C2D-3525B3387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6">
              <a:extLst>
                <a:ext uri="{FF2B5EF4-FFF2-40B4-BE49-F238E27FC236}">
                  <a16:creationId xmlns:a16="http://schemas.microsoft.com/office/drawing/2014/main" id="{4B493BB9-A171-4B97-B05A-187E03FFA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973B8111-A5EB-4EE8-9813-8495336F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6A4F8D39-9886-490F-B7A9-3B2693299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363258" y="1137600"/>
            <a:ext cx="5977881" cy="2839252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067" y="4661193"/>
            <a:ext cx="5459419" cy="1110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2060"/>
                </a:solidFill>
              </a:rPr>
              <a:t>What is a data scientist?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6492875"/>
            <a:ext cx="12191999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574E90-1949-4924-B663-AEA13DB79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46960" cy="385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6484" cy="3854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F1CD8B-D430-49E7-8630-84152C41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528" y="73152"/>
            <a:ext cx="1178966" cy="232963"/>
            <a:chOff x="7763256" y="73152"/>
            <a:chExt cx="1178966" cy="232963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F5B8298-9AB4-45B4-B28E-C8C1A264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100AEF19-4AE6-42BE-81E6-95700DB85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192B5C1-AE13-49EA-82FD-F3C3BC02A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713612B5-8E9D-4FEF-86B9-52A0FABD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14FC746D-B820-44A3-B1B3-53B690BC2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8778550A-567F-40F6-A77F-2E2B50175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C28C989E-85FD-4D1C-AF77-82F4B985F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58FDDCED-5FC6-4B14-A0E2-DF4310ED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E80E854B-CCEB-4CEF-B465-561C4C872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02BED26F-9C32-4DF8-8739-D89F6F059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CE3B71C9-F500-46F1-8D17-C3EF4DA5F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14431D0-29B6-473C-B2FD-4661864DA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10457BA-9444-4642-861C-78120DD8D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27C95C30-0364-4C32-B686-0C366086A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0BDEDBA-CA15-41EE-B2C6-8A973B5E6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702B9007-982C-4F69-A443-B07F3BEFD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8596B48-F33B-451E-8C2D-3525B3387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4B493BB9-A171-4B97-B05A-187E03FFA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973B8111-A5EB-4EE8-9813-8495336F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6A4F8D39-9886-490F-B7A9-3B2693299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FD7C93C-1E67-4DBB-A3C7-F00421DE0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0750" y="375711"/>
            <a:ext cx="7235235" cy="40517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244" y="4497038"/>
            <a:ext cx="10785191" cy="2196771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b="1" dirty="0">
                <a:solidFill>
                  <a:srgbClr val="002060"/>
                </a:solidFill>
              </a:rPr>
              <a:t>What is a data scientist?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6492875"/>
            <a:ext cx="12191999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4" descr="how to become a data scientist">
            <a:extLst>
              <a:ext uri="{FF2B5EF4-FFF2-40B4-BE49-F238E27FC236}">
                <a16:creationId xmlns:a16="http://schemas.microsoft.com/office/drawing/2014/main" id="{170E6F37-595D-4546-8AAA-8F7E0A77F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8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9" name="Freeform: Shape 7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3080" name="Freeform: Shape 7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081" name="Freeform: Shape 7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1" y="723406"/>
            <a:ext cx="3234018" cy="3826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Tools and Skills for Data Scientists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B3007-6056-4BC2-966C-EAFD5282D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251" y="1381574"/>
            <a:ext cx="6631341" cy="4094852"/>
          </a:xfrm>
          <a:prstGeom prst="rect">
            <a:avLst/>
          </a:prstGeom>
        </p:spPr>
      </p:pic>
      <p:sp>
        <p:nvSpPr>
          <p:cNvPr id="3074" name="AutoShape 2" descr="http://nirvacana.com/thoughts/wp-content/uploads/2013/07/RoadToDataScientist1.png"/>
          <p:cNvSpPr>
            <a:spLocks noChangeAspect="1" noChangeArrowheads="1"/>
          </p:cNvSpPr>
          <p:nvPr/>
        </p:nvSpPr>
        <p:spPr bwMode="auto">
          <a:xfrm>
            <a:off x="155575" y="-3344863"/>
            <a:ext cx="8601075" cy="6981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D76D86-8AC1-4A72-86D9-F71D8CC72CB4}"/>
              </a:ext>
            </a:extLst>
          </p:cNvPr>
          <p:cNvSpPr txBox="1"/>
          <p:nvPr/>
        </p:nvSpPr>
        <p:spPr>
          <a:xfrm>
            <a:off x="7768126" y="6268811"/>
            <a:ext cx="32303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002060"/>
                </a:solidFill>
              </a:rPr>
              <a:t>Source: https://towardsdatascience.com/</a:t>
            </a:r>
            <a:endParaRPr lang="en-US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330" y="1111296"/>
            <a:ext cx="7161046" cy="5446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158618" y="2132282"/>
            <a:ext cx="3420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B – Business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 – Technology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P – Programming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 – Mathematics &amp; Modeling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S – Statistics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8842" y="5600022"/>
            <a:ext cx="14763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1581" y="4314876"/>
            <a:ext cx="4463415" cy="99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1" y="0"/>
            <a:ext cx="83246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Tools and Skills for Data Scientists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1129" y="871164"/>
            <a:ext cx="401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DS Skills by Job Role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76435" y="1595861"/>
            <a:ext cx="2317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DS Skill Category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99123" y="3711972"/>
            <a:ext cx="436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DS Role /Types of Data Scientists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75314" y="6519446"/>
            <a:ext cx="812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http://businessoverbroadway.com/wp-content/uploads/2015/09/datascienceblogroleskills.png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2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Analytical Tasks for Statisticians and Data Scientists</a:t>
            </a:r>
          </a:p>
        </p:txBody>
      </p:sp>
      <p:pic>
        <p:nvPicPr>
          <p:cNvPr id="7170" name="Picture 2" descr="Statistics v Data Science">
            <a:extLst>
              <a:ext uri="{FF2B5EF4-FFF2-40B4-BE49-F238E27FC236}">
                <a16:creationId xmlns:a16="http://schemas.microsoft.com/office/drawing/2014/main" id="{351D5E6E-EBBE-4BB2-A73E-8D70A3EB9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665151"/>
            <a:ext cx="7225748" cy="552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45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10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14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4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1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8" name="Freeform: Shape 1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2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2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2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2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2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+mn-lt"/>
              </a:rPr>
              <a:t>The First Rule of Data Science: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>
                <a:solidFill>
                  <a:schemeClr val="bg1"/>
                </a:solidFill>
              </a:rPr>
              <a:t>Don’t Ask How to Define Data Science!</a:t>
            </a:r>
          </a:p>
        </p:txBody>
      </p:sp>
      <p:sp>
        <p:nvSpPr>
          <p:cNvPr id="4" name="Rectangle 3"/>
          <p:cNvSpPr/>
          <p:nvPr/>
        </p:nvSpPr>
        <p:spPr>
          <a:xfrm>
            <a:off x="2320977" y="6488668"/>
            <a:ext cx="7759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Josh Bloom at the Berkeley Institute for Data Science (BIDS).</a:t>
            </a:r>
          </a:p>
        </p:txBody>
      </p:sp>
    </p:spTree>
    <p:extLst>
      <p:ext uri="{BB962C8B-B14F-4D97-AF65-F5344CB8AC3E}">
        <p14:creationId xmlns:p14="http://schemas.microsoft.com/office/powerpoint/2010/main" val="707952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EA7DC5-349C-4FAE-92E4-ED9C92FB5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9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50863" y="366639"/>
            <a:ext cx="11090274" cy="67544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does a data scientist do in a typical workday?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9D8D6-7AEF-4569-B02D-9FBBA8FE7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" r="4159" b="-1"/>
          <a:stretch/>
        </p:blipFill>
        <p:spPr>
          <a:xfrm>
            <a:off x="550859" y="2133597"/>
            <a:ext cx="7561262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BA9642-33DE-4FA0-BEC0-503BAAB11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" r="9597"/>
          <a:stretch/>
        </p:blipFill>
        <p:spPr>
          <a:xfrm>
            <a:off x="8292128" y="2133604"/>
            <a:ext cx="3359899" cy="417359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42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72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4" name="Group 74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47280" y="759805"/>
            <a:ext cx="103065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What is Data Science?</a:t>
            </a:r>
          </a:p>
        </p:txBody>
      </p:sp>
      <p:sp>
        <p:nvSpPr>
          <p:cNvPr id="5" name="Rectangle 4"/>
          <p:cNvSpPr/>
          <p:nvPr/>
        </p:nvSpPr>
        <p:spPr>
          <a:xfrm>
            <a:off x="4079091" y="6499568"/>
            <a:ext cx="5396682" cy="716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[ Design: Natalia </a:t>
            </a:r>
            <a:r>
              <a:rPr lang="en-US" sz="1600" b="1" dirty="0" err="1"/>
              <a:t>Bilenko</a:t>
            </a:r>
            <a:r>
              <a:rPr lang="en-US" sz="1600" b="1" dirty="0"/>
              <a:t>, modified from Drew Conway ]</a:t>
            </a:r>
            <a:endParaRPr lang="en-US" sz="1600" dirty="0"/>
          </a:p>
        </p:txBody>
      </p:sp>
      <p:pic>
        <p:nvPicPr>
          <p:cNvPr id="1028" name="Picture 4" descr="http://i2.wp.com/sciencereview.berkeley.edu/wp-content/uploads/2014/04/spring_2014_azam_01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0506" y="2523479"/>
            <a:ext cx="7792630" cy="39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89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27143" y="332265"/>
            <a:ext cx="8966959" cy="115728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>
                <a:solidFill>
                  <a:srgbClr val="002060"/>
                </a:solidFill>
              </a:rPr>
              <a:t>from  National Consortium </a:t>
            </a:r>
          </a:p>
          <a:p>
            <a:pPr algn="ctr">
              <a:spcAft>
                <a:spcPts val="600"/>
              </a:spcAft>
            </a:pPr>
            <a:r>
              <a:rPr lang="en-US" sz="2800" b="1" dirty="0">
                <a:solidFill>
                  <a:srgbClr val="002060"/>
                </a:solidFill>
              </a:rPr>
              <a:t>for Data Science (NCDS)</a:t>
            </a:r>
          </a:p>
        </p:txBody>
      </p:sp>
      <p:sp>
        <p:nvSpPr>
          <p:cNvPr id="5" name="Rectangle 4"/>
          <p:cNvSpPr/>
          <p:nvPr/>
        </p:nvSpPr>
        <p:spPr>
          <a:xfrm>
            <a:off x="4402957" y="2253534"/>
            <a:ext cx="7805690" cy="3511550"/>
          </a:xfrm>
          <a:prstGeom prst="rect">
            <a:avLst/>
          </a:prstGeom>
        </p:spPr>
        <p:txBody>
          <a:bodyPr wrap="square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rgbClr val="002060"/>
                </a:solidFill>
              </a:rPr>
              <a:t>Data Science: Systematic study of organization and use of digital data for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000" dirty="0">
              <a:solidFill>
                <a:srgbClr val="00206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  research discoveries,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 dirty="0">
              <a:solidFill>
                <a:srgbClr val="00206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  decision-making, and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800" dirty="0">
              <a:solidFill>
                <a:srgbClr val="00206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  the data-driven economy.</a:t>
            </a:r>
          </a:p>
        </p:txBody>
      </p:sp>
      <p:sp>
        <p:nvSpPr>
          <p:cNvPr id="6" name="Rectangle 5"/>
          <p:cNvSpPr/>
          <p:nvPr/>
        </p:nvSpPr>
        <p:spPr>
          <a:xfrm>
            <a:off x="8074868" y="6341691"/>
            <a:ext cx="3820424" cy="368088"/>
          </a:xfrm>
          <a:prstGeom prst="rect">
            <a:avLst/>
          </a:prstGeom>
        </p:spPr>
        <p:txBody>
          <a:bodyPr wrap="square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http://datascienceconsortium.org/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 What is Data Science?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31">
            <a:extLst>
              <a:ext uri="{FF2B5EF4-FFF2-40B4-BE49-F238E27FC236}">
                <a16:creationId xmlns:a16="http://schemas.microsoft.com/office/drawing/2014/main" id="{CA136B9F-FEAF-445D-88E4-7D69EDBF4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33" name="Color">
              <a:extLst>
                <a:ext uri="{FF2B5EF4-FFF2-40B4-BE49-F238E27FC236}">
                  <a16:creationId xmlns:a16="http://schemas.microsoft.com/office/drawing/2014/main" id="{96886571-1553-4F14-B847-99BF7B625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Color">
              <a:extLst>
                <a:ext uri="{FF2B5EF4-FFF2-40B4-BE49-F238E27FC236}">
                  <a16:creationId xmlns:a16="http://schemas.microsoft.com/office/drawing/2014/main" id="{301ACB83-6234-46D1-803C-5D5077727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9" name="Group 3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3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3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Freeform: Shape 3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4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4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4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383457"/>
            <a:ext cx="10158984" cy="1531634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n-lt"/>
              </a:rPr>
              <a:t>What is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384" y="2298549"/>
            <a:ext cx="10158984" cy="3979422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is a set of values of qualitative or quantitative variables; restated, pieces of data are individual pieces of information. Data is measured, collected and reported, and analyzed, whereupon it can be visualized using graphs or images. Data as a general concept refers to the fact that some existing information or knowledge is </a:t>
            </a:r>
            <a:r>
              <a:rPr lang="en-US" sz="2400" i="1" dirty="0">
                <a:solidFill>
                  <a:schemeClr val="bg1"/>
                </a:solidFill>
              </a:rPr>
              <a:t>represented</a:t>
            </a:r>
            <a:r>
              <a:rPr lang="en-US" sz="2400" dirty="0">
                <a:solidFill>
                  <a:schemeClr val="bg1"/>
                </a:solidFill>
              </a:rPr>
              <a:t> or </a:t>
            </a:r>
            <a:r>
              <a:rPr lang="en-US" sz="2400" i="1" dirty="0">
                <a:solidFill>
                  <a:schemeClr val="bg1"/>
                </a:solidFill>
              </a:rPr>
              <a:t>coded</a:t>
            </a:r>
            <a:r>
              <a:rPr lang="en-US" sz="2400" dirty="0">
                <a:solidFill>
                  <a:schemeClr val="bg1"/>
                </a:solidFill>
              </a:rPr>
              <a:t> in some form suitable for better usage or processing.   [</a:t>
            </a:r>
            <a:r>
              <a:rPr lang="en-US" sz="2400" b="1" i="1" dirty="0">
                <a:solidFill>
                  <a:schemeClr val="bg1"/>
                </a:solidFill>
              </a:rPr>
              <a:t>Wikipedia</a:t>
            </a:r>
            <a:r>
              <a:rPr lang="en-US" sz="2400" dirty="0">
                <a:solidFill>
                  <a:schemeClr val="bg1"/>
                </a:solidFill>
              </a:rPr>
              <a:t>]</a:t>
            </a:r>
          </a:p>
          <a:p>
            <a:pPr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Data</a:t>
            </a:r>
            <a:r>
              <a:rPr lang="en-US" sz="2400" dirty="0">
                <a:solidFill>
                  <a:schemeClr val="bg1"/>
                </a:solidFill>
              </a:rPr>
              <a:t> is recorded information.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25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7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+mn-lt"/>
              </a:rPr>
              <a:t>DS Project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400"/>
          </a:p>
          <a:p>
            <a:pPr>
              <a:buNone/>
            </a:pPr>
            <a:r>
              <a:rPr lang="en-US" sz="2400"/>
              <a:t>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5FAC6-D256-4F34-BE14-9BF8029C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  <a14:imgEffect>
                      <a14:brightnessContrast contrast="-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2874" y="3117851"/>
            <a:ext cx="7009027" cy="38023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 rot="16200000">
            <a:off x="-1325880" y="1947672"/>
            <a:ext cx="5961888" cy="278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acquisition:</a:t>
            </a:r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4373" y="1071608"/>
            <a:ext cx="6877878" cy="15492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/>
                </a:solidFill>
              </a:rPr>
              <a:t>Data acquisition</a:t>
            </a:r>
            <a:r>
              <a:rPr lang="en-US" sz="2800" dirty="0">
                <a:solidFill>
                  <a:schemeClr val="tx2"/>
                </a:solidFill>
              </a:rPr>
              <a:t>  is a set of processes and programs that extracts data for the  data warehouse and  operational data store from the operational systems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44373" y="3692492"/>
            <a:ext cx="768572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2060"/>
                </a:solidFill>
              </a:rPr>
              <a:t>Basic Types of Data </a:t>
            </a:r>
            <a:r>
              <a:rPr lang="en-US" sz="2800" dirty="0">
                <a:solidFill>
                  <a:srgbClr val="002060"/>
                </a:solidFill>
              </a:rPr>
              <a:t> 1) Structured Data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2060"/>
                </a:solidFill>
              </a:rPr>
              <a:t>                                     2) Unstructured Data</a:t>
            </a:r>
          </a:p>
          <a:p>
            <a:pPr>
              <a:spcAft>
                <a:spcPts val="600"/>
              </a:spcAft>
            </a:pPr>
            <a:r>
              <a:rPr lang="en-US" sz="2800" dirty="0">
                <a:solidFill>
                  <a:srgbClr val="002060"/>
                </a:solidFill>
              </a:rPr>
              <a:t>                                     3) Semi-structured Data    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46744" y="640080"/>
            <a:ext cx="4173905" cy="5577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acquisition</a:t>
            </a: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(Cont)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6096000" y="2127250"/>
            <a:ext cx="5459413" cy="212725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>
                <a:solidFill>
                  <a:srgbClr val="002060"/>
                </a:solidFill>
              </a:rPr>
              <a:t>Unstructured Data </a:t>
            </a:r>
            <a:r>
              <a:rPr lang="en-US" sz="2800">
                <a:solidFill>
                  <a:srgbClr val="002060"/>
                </a:solidFill>
              </a:rPr>
              <a:t>does not have a stable well-defined structure. It is either machine or human generated.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639763"/>
            <a:ext cx="5459413" cy="1419225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2060"/>
                </a:solidFill>
              </a:rPr>
              <a:t>Machine Generated Data: </a:t>
            </a:r>
            <a:r>
              <a:rPr lang="en-US" sz="2800" dirty="0">
                <a:solidFill>
                  <a:srgbClr val="002060"/>
                </a:solidFill>
              </a:rPr>
              <a:t>images, videos,  audios, radar and sonar data, … 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0" y="4321175"/>
            <a:ext cx="5710280" cy="1897063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002060"/>
                </a:solidFill>
              </a:rPr>
              <a:t>Human Generated Data: </a:t>
            </a:r>
            <a:r>
              <a:rPr lang="en-US" sz="2800" dirty="0">
                <a:solidFill>
                  <a:srgbClr val="002060"/>
                </a:solidFill>
              </a:rPr>
              <a:t>text within documents, social media data, website pages and log files, ……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E37C0E9B17A44498BF592642D4ECA5" ma:contentTypeVersion="16" ma:contentTypeDescription="Create a new document." ma:contentTypeScope="" ma:versionID="911e8988f204f7585f9bb17cdffd37fb">
  <xsd:schema xmlns:xsd="http://www.w3.org/2001/XMLSchema" xmlns:xs="http://www.w3.org/2001/XMLSchema" xmlns:p="http://schemas.microsoft.com/office/2006/metadata/properties" xmlns:ns1="http://schemas.microsoft.com/sharepoint/v3" xmlns:ns3="8ba01db9-89e8-4dbd-b09b-f1bb22782f3e" xmlns:ns4="cd8c369e-ddd6-4fee-8136-828943a0a193" targetNamespace="http://schemas.microsoft.com/office/2006/metadata/properties" ma:root="true" ma:fieldsID="5b84eacc02e97589993c479c2e1c7c24" ns1:_="" ns3:_="" ns4:_="">
    <xsd:import namespace="http://schemas.microsoft.com/sharepoint/v3"/>
    <xsd:import namespace="8ba01db9-89e8-4dbd-b09b-f1bb22782f3e"/>
    <xsd:import namespace="cd8c369e-ddd6-4fee-8136-828943a0a19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1:_ip_UnifiedCompliancePolicyProperties" minOccurs="0"/>
                <xsd:element ref="ns1:_ip_UnifiedCompliancePolicyUIActio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a01db9-89e8-4dbd-b09b-f1bb22782f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8c369e-ddd6-4fee-8136-828943a0a193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F7E4C4-D715-4BB9-A62F-D2D822F49AE9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8ba01db9-89e8-4dbd-b09b-f1bb22782f3e"/>
    <ds:schemaRef ds:uri="http://purl.org/dc/elements/1.1/"/>
    <ds:schemaRef ds:uri="http://schemas.microsoft.com/sharepoint/v3"/>
    <ds:schemaRef ds:uri="http://www.w3.org/XML/1998/namespace"/>
    <ds:schemaRef ds:uri="http://schemas.openxmlformats.org/package/2006/metadata/core-properties"/>
    <ds:schemaRef ds:uri="cd8c369e-ddd6-4fee-8136-828943a0a19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8C4631C-78F7-47A6-903B-19AC24C76F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C8E8AD-E392-4BAD-A6E4-01C9B17E66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ba01db9-89e8-4dbd-b09b-f1bb22782f3e"/>
    <ds:schemaRef ds:uri="cd8c369e-ddd6-4fee-8136-828943a0a1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1436</TotalTime>
  <Words>721</Words>
  <Application>Microsoft Office PowerPoint</Application>
  <PresentationFormat>Widescreen</PresentationFormat>
  <Paragraphs>115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The Science of Turning Data to Actionable Knowledge</vt:lpstr>
      <vt:lpstr>PowerPoint Presentation</vt:lpstr>
      <vt:lpstr>The First Rule of Data Science:</vt:lpstr>
      <vt:lpstr>PowerPoint Presentation</vt:lpstr>
      <vt:lpstr>So What is Data Science?</vt:lpstr>
      <vt:lpstr>What is Data?</vt:lpstr>
      <vt:lpstr>DS Project Lifecycle</vt:lpstr>
      <vt:lpstr>PowerPoint Presentation</vt:lpstr>
      <vt:lpstr>PowerPoint Presentation</vt:lpstr>
      <vt:lpstr>Some Fancy Terms in Data Science</vt:lpstr>
      <vt:lpstr>Big Data, New Challenges!</vt:lpstr>
      <vt:lpstr>PowerPoint Presentation</vt:lpstr>
      <vt:lpstr>PowerPoint Presentation</vt:lpstr>
      <vt:lpstr>PowerPoint Presentation</vt:lpstr>
      <vt:lpstr>PowerPoint Presentation</vt:lpstr>
      <vt:lpstr>Modeling Building Loop: </vt:lpstr>
      <vt:lpstr>Model Building Loop:</vt:lpstr>
      <vt:lpstr>Model Building Loop</vt:lpstr>
      <vt:lpstr>Model Building Loop:</vt:lpstr>
      <vt:lpstr>Model Building Loop:</vt:lpstr>
      <vt:lpstr>Model Building Loop:</vt:lpstr>
      <vt:lpstr>Model Building Loop: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Science of Turning Data to Actionable Knowledge</dc:title>
  <dc:creator>Peng, Cheng</dc:creator>
  <cp:lastModifiedBy>Peng, Cheng</cp:lastModifiedBy>
  <cp:revision>1</cp:revision>
  <dcterms:created xsi:type="dcterms:W3CDTF">2021-08-28T12:32:33Z</dcterms:created>
  <dcterms:modified xsi:type="dcterms:W3CDTF">2023-06-24T19:43:12Z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0x010100E4E37C0E9B17A44498BF592642D4ECA5</vt:lpwstr>
  </property>
</Properties>
</file>